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9" r:id="rId26"/>
    <p:sldId id="320" r:id="rId27"/>
    <p:sldId id="321" r:id="rId28"/>
  </p:sldIdLst>
  <p:sldSz cx="12192000" cy="6858000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56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3578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b948862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89b9488625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89b9488625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0" name="Google Shape;220;g89b9488625_0_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b94886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9b9488625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89b9488625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b948862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89b948862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89b9488625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g89b9488625_0_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9b948862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9b948862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9b9488625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9b948862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89b948862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9b9488625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2" name="Google Shape;252;g89b9488625_0_8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9b948862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9b948862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89b9488625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7" name="Google Shape;267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b948862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b948862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9b948862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b948862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b948862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89b9488625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9b948862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9b9488625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89b9488625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b948862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b948862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9b9488625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9b948862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9b9488625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89b9488625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9b948862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9b9488625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89b9488625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b948862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9b948862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89b948862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74" name="Google Shape;67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86" name="Google Shape;68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b94886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9b94886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9b94886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b948862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b9488625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89b9488625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b948862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89b9488625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89b9488625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5" name="Google Shape;195;g89b9488625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b948862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b948862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89b9488625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b94886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b948862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89b948862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trict.a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 dirty="0"/>
              <a:t>PHP web development </a:t>
            </a:r>
            <a:r>
              <a:rPr lang="en-US" dirty="0" smtClean="0"/>
              <a:t>2020/2021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JavaScript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special features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Array.findIndex()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Array.findIndex()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615300" y="1996688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chemeClr val="dk1"/>
                </a:solidFill>
              </a:rPr>
              <a:t>var</a:t>
            </a:r>
            <a:r>
              <a:rPr lang="en-US" sz="2400" b="0" dirty="0">
                <a:solidFill>
                  <a:schemeClr val="dk1"/>
                </a:solidFill>
              </a:rPr>
              <a:t> numbers = [4, 9, 16, 25, 29];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chemeClr val="dk1"/>
                </a:solidFill>
              </a:rPr>
              <a:t>var</a:t>
            </a:r>
            <a:r>
              <a:rPr lang="en-US" sz="2400" b="0" dirty="0">
                <a:solidFill>
                  <a:schemeClr val="dk1"/>
                </a:solidFill>
              </a:rPr>
              <a:t> first = </a:t>
            </a:r>
            <a:r>
              <a:rPr lang="en-US" sz="2400" b="0" dirty="0" err="1">
                <a:solidFill>
                  <a:schemeClr val="dk1"/>
                </a:solidFill>
              </a:rPr>
              <a:t>numbers.findIndex</a:t>
            </a:r>
            <a:r>
              <a:rPr lang="en-US" sz="2400" b="0" dirty="0">
                <a:solidFill>
                  <a:schemeClr val="dk1"/>
                </a:solidFill>
              </a:rPr>
              <a:t>(</a:t>
            </a:r>
            <a:r>
              <a:rPr lang="en-US" sz="2400" b="0" dirty="0" err="1">
                <a:solidFill>
                  <a:schemeClr val="dk1"/>
                </a:solidFill>
              </a:rPr>
              <a:t>myFunction</a:t>
            </a:r>
            <a:r>
              <a:rPr lang="en-US" sz="2400" b="0" dirty="0">
                <a:solidFill>
                  <a:schemeClr val="dk1"/>
                </a:solidFill>
              </a:rPr>
              <a:t>);</a:t>
            </a:r>
            <a:r>
              <a:rPr lang="en-US" sz="2400" b="0" dirty="0">
                <a:solidFill>
                  <a:schemeClr val="accent5"/>
                </a:solidFill>
              </a:rPr>
              <a:t>//3</a:t>
            </a:r>
            <a:endParaRPr sz="2400" b="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function </a:t>
            </a:r>
            <a:r>
              <a:rPr lang="en-US" sz="2400" b="0" dirty="0" err="1">
                <a:solidFill>
                  <a:schemeClr val="dk1"/>
                </a:solidFill>
              </a:rPr>
              <a:t>myFunction</a:t>
            </a:r>
            <a:r>
              <a:rPr lang="en-US" sz="2400" b="0" dirty="0">
                <a:solidFill>
                  <a:schemeClr val="dk1"/>
                </a:solidFill>
              </a:rPr>
              <a:t>(value, index, array) {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  return value &gt; 18;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} </a:t>
            </a:r>
            <a:endParaRPr sz="2400" b="0" dirty="0">
              <a:solidFill>
                <a:schemeClr val="dk1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648500" y="1271175"/>
            <a:ext cx="10917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findIndex() method returns the index of the first array element that passes a test function.</a:t>
            </a:r>
            <a:endParaRPr sz="20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Array.find()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Array.find()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15300" y="1996688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numbers = [4, 9, 16, 25, 29];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first = numbers.find(myFunction);</a:t>
            </a:r>
            <a:r>
              <a:rPr lang="en-US" sz="2400" b="0">
                <a:solidFill>
                  <a:srgbClr val="595959"/>
                </a:solidFill>
              </a:rPr>
              <a:t>//25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function myFunction(value, index, array) {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return value &gt; 18;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} </a:t>
            </a:r>
            <a:endParaRPr sz="2400" b="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48500" y="1271175"/>
            <a:ext cx="10917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find() method returns the value of the first array element that passes a test function.</a:t>
            </a:r>
            <a:endParaRPr sz="20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browsers` support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Always check browsers` support!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ES6 browsers` support</a:t>
            </a:r>
            <a:endParaRPr dirty="0"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ES6 browsers` support</a:t>
            </a:r>
            <a:endParaRPr sz="4400"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use strict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"use strict" directive was new in ECMAScript version 5.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purpose of "use strict" is to indicate that the code should be executed in "strict mode".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With strict mode, you can not, for example, use undeclared variables.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All modern browsers support "use strict" except Internet Explorer 9 and lower:</a:t>
            </a:r>
            <a:endParaRPr sz="2498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2498"/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use strict</a:t>
            </a:r>
            <a:endParaRPr sz="4400"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>
            <a:off x="591108" y="246172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1C232"/>
                </a:solidFill>
              </a:rPr>
              <a:t>"use strict";</a:t>
            </a:r>
            <a:endParaRPr sz="2300">
              <a:solidFill>
                <a:srgbClr val="F1C232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x = 3.14; </a:t>
            </a:r>
            <a:r>
              <a:rPr lang="en-US" sz="2300" b="0">
                <a:solidFill>
                  <a:srgbClr val="000000"/>
                </a:solidFill>
              </a:rPr>
              <a:t>  	</a:t>
            </a:r>
            <a:r>
              <a:rPr lang="en-US" sz="2300" b="0">
                <a:solidFill>
                  <a:srgbClr val="595959"/>
                </a:solidFill>
              </a:rPr>
              <a:t>// This will cause an error because x is not</a:t>
            </a:r>
            <a:endParaRPr sz="2300" b="0">
              <a:solidFill>
                <a:srgbClr val="595959"/>
              </a:solidFill>
            </a:endParaRPr>
          </a:p>
          <a:p>
            <a:pPr marL="228600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00" b="0">
                <a:solidFill>
                  <a:srgbClr val="595959"/>
                </a:solidFill>
              </a:rPr>
              <a:t> declared</a:t>
            </a:r>
            <a:endParaRPr sz="3598">
              <a:solidFill>
                <a:srgbClr val="595959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Strict mode is declared by adding "use strict"; to the beginning of a script or a function.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591100" y="2103300"/>
            <a:ext cx="10961400" cy="3931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myFunction();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myFunction() {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3.14;   </a:t>
            </a:r>
            <a:r>
              <a:rPr lang="en-US" sz="23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also cause an error because y is not declared</a:t>
            </a:r>
            <a:endParaRPr sz="23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Strict mode is declared by adding "use strict"; to the beginning of a script or a function.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 dirty="0"/>
              <a:t>ES6 </a:t>
            </a:r>
            <a:endParaRPr sz="1800" dirty="0"/>
          </a:p>
          <a:p>
            <a:pPr marL="914400" lvl="1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LcPeriod"/>
            </a:pPr>
            <a:r>
              <a:rPr lang="en-US" sz="1800" b="1" dirty="0">
                <a:solidFill>
                  <a:schemeClr val="dk2"/>
                </a:solidFill>
              </a:rPr>
              <a:t>arrow functions</a:t>
            </a:r>
            <a:endParaRPr sz="1800" b="1" dirty="0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800" b="1" dirty="0">
                <a:solidFill>
                  <a:schemeClr val="dk2"/>
                </a:solidFill>
              </a:rPr>
              <a:t>default parameter values</a:t>
            </a:r>
            <a:endParaRPr sz="1800" b="1" dirty="0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7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Array.find</a:t>
            </a:r>
            <a:r>
              <a:rPr lang="en-US" sz="17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7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7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Array.findIndex</a:t>
            </a:r>
            <a:r>
              <a:rPr lang="en-US" sz="17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7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-US" sz="17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browsers` </a:t>
            </a:r>
            <a:r>
              <a:rPr lang="en-US" sz="1700" b="1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7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b="1" dirty="0">
                <a:solidFill>
                  <a:schemeClr val="dk2"/>
                </a:solidFill>
              </a:rPr>
              <a:t>use strict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3830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x = 3.14;   </a:t>
            </a:r>
            <a:r>
              <a:rPr lang="en-US" sz="2700" b="0" dirty="0">
                <a:solidFill>
                  <a:srgbClr val="595959"/>
                </a:solidFill>
              </a:rPr>
              <a:t>	// This will not cause an error.</a:t>
            </a:r>
            <a:endParaRPr sz="27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 err="1">
                <a:solidFill>
                  <a:schemeClr val="dk1"/>
                </a:solidFill>
              </a:rPr>
              <a:t>myFunction</a:t>
            </a:r>
            <a:r>
              <a:rPr lang="en-US" sz="2700" b="0" dirty="0">
                <a:solidFill>
                  <a:schemeClr val="dk1"/>
                </a:solidFill>
              </a:rPr>
              <a:t>();</a:t>
            </a: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function </a:t>
            </a:r>
            <a:r>
              <a:rPr lang="en-US" sz="2700" b="0" dirty="0" err="1">
                <a:solidFill>
                  <a:schemeClr val="dk1"/>
                </a:solidFill>
              </a:rPr>
              <a:t>myFunction</a:t>
            </a:r>
            <a:r>
              <a:rPr lang="en-US" sz="2700" b="0" dirty="0">
                <a:solidFill>
                  <a:schemeClr val="dk1"/>
                </a:solidFill>
              </a:rPr>
              <a:t>() {</a:t>
            </a: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  "use strict";</a:t>
            </a: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  y = 3.14;   		</a:t>
            </a:r>
            <a:r>
              <a:rPr lang="en-US" sz="2700" b="0" dirty="0">
                <a:solidFill>
                  <a:srgbClr val="595959"/>
                </a:solidFill>
              </a:rPr>
              <a:t>// This will cause an error</a:t>
            </a:r>
            <a:endParaRPr sz="27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}</a:t>
            </a:r>
            <a:endParaRPr sz="3900" b="0" dirty="0">
              <a:solidFill>
                <a:schemeClr val="dk1"/>
              </a:solidFill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Declared inside a function, it has local scope (only the code inside the function is in strict mode):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722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Strict mode makes it easier to write "secure" JavaScript.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Strict mode changes previously accepted "bad syntax" into real errors.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As an example, in normal JavaScript, mistyping a variable name creates a new global variable. In strict mode, this will throw an error, making it impossible to accidentally create a global variable.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In normal JavaScript, a developer will not receive any error feedback assigning values to non-writable properties.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In strict mode, any assignment to a non-writable property, a getter-only property, a non-existing property, a non-existing variable, or a non-existing object, will throw an error.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2498"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Why “use strict”?</a:t>
            </a:r>
            <a:endParaRPr sz="4400"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2280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4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= 3.14;</a:t>
            </a:r>
            <a:endParaRPr sz="24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x;     	   	</a:t>
            </a:r>
            <a:r>
              <a:rPr lang="en-US" sz="2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4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4000" b="0" dirty="0">
              <a:solidFill>
                <a:schemeClr val="dk1"/>
              </a:solidFill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variable (or object) is not allowed.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2280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x(p1, p2) {}; 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x;     	   	</a:t>
            </a:r>
            <a:r>
              <a:rPr lang="en-US" sz="27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7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b="0">
              <a:solidFill>
                <a:schemeClr val="dk1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function is not allowed.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1448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x(p1, p1) {};  </a:t>
            </a:r>
            <a:r>
              <a:rPr lang="en-US" sz="27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7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b="0">
              <a:solidFill>
                <a:schemeClr val="dk1"/>
              </a:solidFill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Duplicating a parameter name is not allowed: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48075" y="5202325"/>
            <a:ext cx="3888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89" name="Google Shape;689;p7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90" name="Google Shape;690;p7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arrow functions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ES6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Arrow functions allows a short syntax for writing function expressions.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don't need the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keyword,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return keyword,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curly brackets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var x = function(x, y) {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   return x * y;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}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x(5,2)//10</a:t>
            </a: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615283" y="44212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const x = (x, y) =&gt; x * y;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x(5,2)//10</a:t>
            </a: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648500" y="38619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 - 2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03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 err="1">
                <a:solidFill>
                  <a:schemeClr val="dk1"/>
                </a:solidFill>
              </a:rPr>
              <a:t>var</a:t>
            </a:r>
            <a:r>
              <a:rPr lang="en-US" sz="2000" b="0" dirty="0">
                <a:solidFill>
                  <a:schemeClr val="dk1"/>
                </a:solidFill>
              </a:rPr>
              <a:t> x = function(x, y) {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2A818"/>
                </a:solidFill>
              </a:rPr>
              <a:t>//some complicated multiline code concerning x and y   </a:t>
            </a:r>
            <a:endParaRPr sz="2000" b="0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return x * y;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}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x(5,2)//10</a:t>
            </a:r>
            <a:endParaRPr sz="2000" b="0" dirty="0">
              <a:solidFill>
                <a:schemeClr val="dk1"/>
              </a:solidFill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615275" y="4421275"/>
            <a:ext cx="10961400" cy="203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dk1"/>
                </a:solidFill>
              </a:rPr>
              <a:t>const</a:t>
            </a:r>
            <a:r>
              <a:rPr lang="en-US" sz="2000" b="0" dirty="0" smtClean="0">
                <a:solidFill>
                  <a:schemeClr val="dk1"/>
                </a:solidFill>
              </a:rPr>
              <a:t> </a:t>
            </a:r>
            <a:r>
              <a:rPr lang="en-US" sz="2000" b="0" dirty="0">
                <a:solidFill>
                  <a:schemeClr val="dk1"/>
                </a:solidFill>
              </a:rPr>
              <a:t>x = (x, y) =&gt; {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2A818"/>
                </a:solidFill>
              </a:rPr>
              <a:t>//some complicated multiline code concerning x and y   </a:t>
            </a:r>
            <a:endParaRPr sz="2000" b="0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return x * y;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}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x(5,2)//10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 b="0" dirty="0">
              <a:solidFill>
                <a:srgbClr val="595959"/>
              </a:solidFill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48500" y="38619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default parameter values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ES6 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ES6 allows function parameters to have default values.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default parameter values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default parameter values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dirty="0" err="1">
                <a:solidFill>
                  <a:schemeClr val="dk1"/>
                </a:solidFill>
              </a:rPr>
              <a:t>var</a:t>
            </a:r>
            <a:r>
              <a:rPr lang="en-US" sz="2200" b="0" dirty="0">
                <a:solidFill>
                  <a:schemeClr val="dk1"/>
                </a:solidFill>
              </a:rPr>
              <a:t> x = function</a:t>
            </a:r>
            <a:r>
              <a:rPr lang="en-US" sz="2200" b="0" dirty="0" smtClean="0">
                <a:solidFill>
                  <a:schemeClr val="dk1"/>
                </a:solidFill>
              </a:rPr>
              <a:t>( x</a:t>
            </a:r>
            <a:r>
              <a:rPr lang="en-US" sz="2200" b="0" dirty="0">
                <a:solidFill>
                  <a:schemeClr val="dk1"/>
                </a:solidFill>
              </a:rPr>
              <a:t>, </a:t>
            </a:r>
            <a:r>
              <a:rPr lang="en-US" sz="2200" b="0" dirty="0" smtClean="0">
                <a:solidFill>
                  <a:schemeClr val="dk1"/>
                </a:solidFill>
              </a:rPr>
              <a:t>y = 10, z = 10 </a:t>
            </a:r>
            <a:r>
              <a:rPr lang="en-US" sz="2200" b="0" dirty="0">
                <a:solidFill>
                  <a:schemeClr val="dk1"/>
                </a:solidFill>
              </a:rPr>
              <a:t>) {</a:t>
            </a:r>
            <a:endParaRPr sz="22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dirty="0">
                <a:solidFill>
                  <a:schemeClr val="dk1"/>
                </a:solidFill>
              </a:rPr>
              <a:t>   return x * </a:t>
            </a:r>
            <a:r>
              <a:rPr lang="en-US" sz="2200" b="0" dirty="0" smtClean="0">
                <a:solidFill>
                  <a:schemeClr val="dk1"/>
                </a:solidFill>
              </a:rPr>
              <a:t>y / z;</a:t>
            </a:r>
            <a:endParaRPr sz="22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dirty="0">
                <a:solidFill>
                  <a:schemeClr val="dk1"/>
                </a:solidFill>
              </a:rPr>
              <a:t>}</a:t>
            </a:r>
            <a:endParaRPr sz="22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 dirty="0">
                <a:solidFill>
                  <a:schemeClr val="dk1"/>
                </a:solidFill>
              </a:rPr>
              <a:t>x(5)//</a:t>
            </a:r>
            <a:r>
              <a:rPr lang="en-US" sz="2200" b="0" dirty="0" smtClean="0">
                <a:solidFill>
                  <a:schemeClr val="dk1"/>
                </a:solidFill>
              </a:rPr>
              <a:t>30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 dirty="0" smtClean="0">
                <a:solidFill>
                  <a:schemeClr val="dk1"/>
                </a:solidFill>
              </a:rPr>
              <a:t>X(5, 7)//</a:t>
            </a:r>
            <a:endParaRPr sz="2200" b="0" dirty="0">
              <a:solidFill>
                <a:schemeClr val="dk1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987</Words>
  <Application>Microsoft Office PowerPoint</Application>
  <PresentationFormat>Widescreen</PresentationFormat>
  <Paragraphs>224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Noto Sans Symbols</vt:lpstr>
      <vt:lpstr>Roboto</vt:lpstr>
      <vt:lpstr>Consolas</vt:lpstr>
      <vt:lpstr>Calibri</vt:lpstr>
      <vt:lpstr>1_SoftUni3_1</vt:lpstr>
      <vt:lpstr>JavaScript  special features </vt:lpstr>
      <vt:lpstr>Table of Contents</vt:lpstr>
      <vt:lpstr>PowerPoint Presentation</vt:lpstr>
      <vt:lpstr>ES6 arrow functions</vt:lpstr>
      <vt:lpstr>ES6 arrow functions</vt:lpstr>
      <vt:lpstr>ES6 arrow functions - 2</vt:lpstr>
      <vt:lpstr>PowerPoint Presentation</vt:lpstr>
      <vt:lpstr>ES6 default parameter values</vt:lpstr>
      <vt:lpstr>ES6 default parameter values</vt:lpstr>
      <vt:lpstr>PowerPoint Presentation</vt:lpstr>
      <vt:lpstr>ES6 Array.findIndex()</vt:lpstr>
      <vt:lpstr>PowerPoint Presentation</vt:lpstr>
      <vt:lpstr>ES6 Array.find()</vt:lpstr>
      <vt:lpstr>PowerPoint Presentation</vt:lpstr>
      <vt:lpstr>ES6 browsers` support</vt:lpstr>
      <vt:lpstr>PowerPoint Presentation</vt:lpstr>
      <vt:lpstr>use strict</vt:lpstr>
      <vt:lpstr>use strict</vt:lpstr>
      <vt:lpstr>use strict</vt:lpstr>
      <vt:lpstr>use strict</vt:lpstr>
      <vt:lpstr>Why “use strict”?</vt:lpstr>
      <vt:lpstr>use strict</vt:lpstr>
      <vt:lpstr>use strict</vt:lpstr>
      <vt:lpstr>use strict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special features</dc:title>
  <dc:creator>Milena</dc:creator>
  <cp:lastModifiedBy>admin</cp:lastModifiedBy>
  <cp:revision>8</cp:revision>
  <dcterms:modified xsi:type="dcterms:W3CDTF">2021-05-30T11:15:23Z</dcterms:modified>
</cp:coreProperties>
</file>